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56" r:id="rId7"/>
    <p:sldId id="257" r:id="rId8"/>
    <p:sldId id="258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E9CA8-0696-4718-810A-7F0044A7753A}" type="datetimeFigureOut">
              <a:rPr lang="en-US"/>
              <a:pPr>
                <a:defRPr/>
              </a:pPr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C6EF3-C684-46D6-BCB5-045C93248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E1434-6BB3-4101-BFDC-17410AA9CFC2}" type="datetimeFigureOut">
              <a:rPr lang="en-US"/>
              <a:pPr>
                <a:defRPr/>
              </a:pPr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BE301-BA27-41EE-896C-89DA7A09A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F58FC-321A-4569-B035-7D8530B4C4B6}" type="datetimeFigureOut">
              <a:rPr lang="en-US"/>
              <a:pPr>
                <a:defRPr/>
              </a:pPr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A9AD5-FE26-4CAC-B49E-0729EF6E8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55CF8-04C6-414F-8FE9-8F9DBF5556C4}" type="datetimeFigureOut">
              <a:rPr lang="en-US"/>
              <a:pPr>
                <a:defRPr/>
              </a:pPr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1F132-D100-403C-8598-B15D765FF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EDD1B-16EC-4153-A536-670AABC91E37}" type="datetimeFigureOut">
              <a:rPr lang="en-US"/>
              <a:pPr>
                <a:defRPr/>
              </a:pPr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8E5C4-DD22-458D-9E39-DBCBB1366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C4BE1-0B97-4F93-8FD9-485305D6D5C1}" type="datetimeFigureOut">
              <a:rPr lang="en-US"/>
              <a:pPr>
                <a:defRPr/>
              </a:pPr>
              <a:t>10/11/2013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CD3D6-CD47-470D-89D9-CB3A3EE59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487F6-1EB2-421F-A480-6BFB3556688B}" type="datetimeFigureOut">
              <a:rPr lang="en-US"/>
              <a:pPr>
                <a:defRPr/>
              </a:pPr>
              <a:t>10/11/2013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C9DF1-19CE-4F4A-AB59-8961C8A57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42759-7AB6-4E00-9165-5231342C0873}" type="datetimeFigureOut">
              <a:rPr lang="en-US"/>
              <a:pPr>
                <a:defRPr/>
              </a:pPr>
              <a:t>10/11/2013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40CAD-CC65-4B00-B2A2-69A94E160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3EC13-7C7F-401E-AB30-24A05E85D7CD}" type="datetimeFigureOut">
              <a:rPr lang="en-US"/>
              <a:pPr>
                <a:defRPr/>
              </a:pPr>
              <a:t>10/11/2013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F93CF-54CD-456D-9A8A-4084D279A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AC49E-9E32-4191-A5EA-5CE08A35EA93}" type="datetimeFigureOut">
              <a:rPr lang="en-US"/>
              <a:pPr>
                <a:defRPr/>
              </a:pPr>
              <a:t>10/11/2013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2F676-94C8-4F00-9D91-FA8D9673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EA504-C3E5-49D6-A0A7-348CC32B37F6}" type="datetimeFigureOut">
              <a:rPr lang="en-US"/>
              <a:pPr>
                <a:defRPr/>
              </a:pPr>
              <a:t>10/11/2013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2356D-87F5-40F7-BFDD-A9856D652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7153C7-B368-4AB9-BA8C-93BBA9820775}" type="datetimeFigureOut">
              <a:rPr lang="en-US"/>
              <a:pPr>
                <a:defRPr/>
              </a:pPr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98AA34-2025-46EA-B714-00FB1DC8D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Prototype Cherenkov Detector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Presented by: Ryan </a:t>
            </a:r>
            <a:r>
              <a:rPr lang="en-US" dirty="0" err="1" smtClean="0"/>
              <a:t>Lorek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Hardware built, assembled, and assessed by: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Dane </a:t>
            </a:r>
            <a:r>
              <a:rPr lang="en-US" dirty="0" err="1" smtClean="0"/>
              <a:t>Pittock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Emily Shelton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Logan Smith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Abbott </a:t>
            </a:r>
            <a:r>
              <a:rPr lang="en-US" dirty="0" err="1" smtClean="0"/>
              <a:t>Veldhuizen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(And many more undergraduates)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Purpose of Prototype Cherenkov Detector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/>
              <a:t>An array of ground based Cherenkov detectors can reconstruct the energy and direction of high energy cosmic rays from the photons produced in their interactions in the upper atmosphere.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Using a large number of Cherenkov detectors can serve as a check on the timing information necessary to reconstruct the incoming angle of the cosmic ray showers.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A large array of Cherenkov detectors can supplement data being gathered by florescence detectors while remaining comparatively cheaper than the florescence detector on a per unit basis.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9144000" cy="3200400"/>
          </a:xfrm>
          <a:prstGeom prst="rect">
            <a:avLst/>
          </a:prstGeom>
        </p:spPr>
      </p:pic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Concept of Detector Operation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Cherenkov Detecting PMT nestled in a Light cone constantly monitors the night sky.</a:t>
            </a:r>
          </a:p>
          <a:p>
            <a:r>
              <a:rPr lang="en-US" smtClean="0"/>
              <a:t>Information is recorded on DAQ computer through an oscilloscope.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9144000" cy="3200400"/>
          </a:xfrm>
          <a:prstGeom prst="rect">
            <a:avLst/>
          </a:prstGeom>
        </p:spPr>
      </p:pic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Concept of Detector Operation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Scintillator Panels Detect a Particle Shower.</a:t>
            </a:r>
          </a:p>
          <a:p>
            <a:r>
              <a:rPr lang="en-US" smtClean="0"/>
              <a:t>This acts as a trigger for the DAQ.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9144000" cy="3200400"/>
          </a:xfrm>
          <a:prstGeom prst="rect">
            <a:avLst/>
          </a:prstGeom>
        </p:spPr>
      </p:pic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Concept of Detector Operation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DAQ computer looks back in time from trigger to attempt to identify a pulse that would be characteristic of Cherenkov light that correlates to the trigger.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01675"/>
            <a:ext cx="9220200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Calibri" pitchFamily="34" charset="0"/>
              </a:rPr>
              <a:t>Scintillation Trigger Detector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60725"/>
            <a:ext cx="449580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6513" y="0"/>
            <a:ext cx="5275262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68775" y="3521075"/>
            <a:ext cx="4953000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0" y="0"/>
            <a:ext cx="37623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NIM logic rack</a:t>
            </a:r>
          </a:p>
          <a:p>
            <a:endParaRPr lang="en-US" sz="2400">
              <a:latin typeface="Calibri" pitchFamily="34" charset="0"/>
            </a:endParaRPr>
          </a:p>
          <a:p>
            <a:r>
              <a:rPr lang="en-US" sz="2400">
                <a:latin typeface="Calibri" pitchFamily="34" charset="0"/>
              </a:rPr>
              <a:t>Level Shifter</a:t>
            </a:r>
          </a:p>
          <a:p>
            <a:endParaRPr lang="en-US" sz="2400">
              <a:latin typeface="Calibri" pitchFamily="34" charset="0"/>
            </a:endParaRPr>
          </a:p>
          <a:p>
            <a:r>
              <a:rPr lang="en-US" sz="2400">
                <a:latin typeface="Calibri" pitchFamily="34" charset="0"/>
              </a:rPr>
              <a:t>Individual detector panel</a:t>
            </a:r>
          </a:p>
          <a:p>
            <a:r>
              <a:rPr lang="en-US" sz="2400">
                <a:latin typeface="Calibri" pitchFamily="34" charset="0"/>
              </a:rPr>
              <a:t> and Threshold Discriminator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09800" y="239713"/>
            <a:ext cx="1219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752600" y="2308225"/>
            <a:ext cx="0" cy="7397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438400" y="838200"/>
            <a:ext cx="91440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7838" y="2590800"/>
            <a:ext cx="284956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73263"/>
            <a:ext cx="7315200" cy="488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-4763"/>
            <a:ext cx="3886200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0" y="11113"/>
            <a:ext cx="6400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Cherenkov Detecting PMT and Light Cone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56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3799</TotalTime>
  <Words>224</Words>
  <Application>Microsoft Office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Prototype Cherenkov Detector</vt:lpstr>
      <vt:lpstr>Purpose of Prototype Cherenkov Detector</vt:lpstr>
      <vt:lpstr>Concept of Detector Operation</vt:lpstr>
      <vt:lpstr>Concept of Detector Operation</vt:lpstr>
      <vt:lpstr>Concept of Detector Operation</vt:lpstr>
      <vt:lpstr>PowerPoint Presentation</vt:lpstr>
      <vt:lpstr>PowerPoint Presentation</vt:lpstr>
      <vt:lpstr>PowerPoint Presentation</vt:lpstr>
      <vt:lpstr>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Gavalanche</dc:creator>
  <cp:lastModifiedBy>Gavalanche</cp:lastModifiedBy>
  <cp:revision>10</cp:revision>
  <dcterms:created xsi:type="dcterms:W3CDTF">2013-10-06T21:14:32Z</dcterms:created>
  <dcterms:modified xsi:type="dcterms:W3CDTF">2013-10-11T10:43:30Z</dcterms:modified>
</cp:coreProperties>
</file>